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56" r:id="rId2"/>
    <p:sldId id="257" r:id="rId3"/>
    <p:sldId id="264" r:id="rId4"/>
    <p:sldId id="269" r:id="rId5"/>
    <p:sldId id="265" r:id="rId6"/>
    <p:sldId id="268" r:id="rId7"/>
    <p:sldId id="267" r:id="rId8"/>
    <p:sldId id="266" r:id="rId9"/>
    <p:sldId id="258" r:id="rId10"/>
    <p:sldId id="270" r:id="rId11"/>
    <p:sldId id="271" r:id="rId12"/>
    <p:sldId id="272" r:id="rId13"/>
    <p:sldId id="273" r:id="rId14"/>
    <p:sldId id="274" r:id="rId15"/>
    <p:sldId id="259" r:id="rId16"/>
    <p:sldId id="275" r:id="rId17"/>
    <p:sldId id="276" r:id="rId18"/>
    <p:sldId id="277" r:id="rId19"/>
    <p:sldId id="278" r:id="rId20"/>
    <p:sldId id="260" r:id="rId21"/>
    <p:sldId id="279" r:id="rId22"/>
    <p:sldId id="280" r:id="rId23"/>
    <p:sldId id="281" r:id="rId24"/>
    <p:sldId id="284" r:id="rId25"/>
    <p:sldId id="282" r:id="rId26"/>
    <p:sldId id="261" r:id="rId27"/>
    <p:sldId id="285" r:id="rId28"/>
    <p:sldId id="286" r:id="rId29"/>
    <p:sldId id="287" r:id="rId30"/>
    <p:sldId id="288" r:id="rId31"/>
    <p:sldId id="289" r:id="rId32"/>
    <p:sldId id="262" r:id="rId33"/>
    <p:sldId id="290" r:id="rId34"/>
    <p:sldId id="291" r:id="rId35"/>
    <p:sldId id="292" r:id="rId36"/>
    <p:sldId id="293" r:id="rId37"/>
    <p:sldId id="263" r:id="rId38"/>
    <p:sldId id="294" r:id="rId39"/>
    <p:sldId id="295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DD2B9-B724-911F-EBA2-12363CD686C8}" v="364" dt="2024-10-17T12:45:06.467"/>
    <p1510:client id="{70CAE61B-8734-F257-A35A-83674244C932}" v="3" dt="2024-10-19T09:08:40.709"/>
    <p1510:client id="{74656C25-7BD0-DEF1-7749-1DA390892E43}" v="17" dt="2024-10-17T15:14:42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F1249-E6F3-477B-A72F-1B852D486C19}" type="datetimeFigureOut">
              <a:t>2024/10/19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78A7-852D-46A4-A3C8-A3349625CE52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26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在熟悉的校園裡，時光如流水般匆匆而過</a:t>
            </a:r>
            <a:endParaRPr lang="zh-TW" altLang="en-US" err="1">
              <a:ea typeface="新細明體" panose="02020500000000000000" pitchFamily="18" charset="-120"/>
              <a:cs typeface="Calibri" panose="020F0502020204030204"/>
            </a:endParaRPr>
          </a:p>
          <a:p>
            <a:r>
              <a:rPr lang="en-US" dirty="0"/>
              <a:t>https://unsplash.com/photos/brown-wooden-table-and-chairs-PDRFeeDniCk</a:t>
            </a:r>
            <a:endParaRPr lang="en-US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80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你常常看到同學的優異表現，心中生出失落與嫉妒。</a:t>
            </a:r>
            <a:endParaRPr lang="zh-TW">
              <a:cs typeface="Calibri" panose="020F0502020204030204"/>
            </a:endParaRP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99230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goat-closeup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173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對他們的羨慕如黑暗的潮水，淹沒自信。</a:t>
            </a: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l115407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flooded-tunne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96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那個「內向」的標籤，如緊箍，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https://www.stockvault.net/photo/96995/rope-and-chain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7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讓你不敢輕易嘗試新事物，內心的矛盾與糾結如影隨形。</a:t>
            </a:r>
            <a:endParaRPr lang="zh-TW">
              <a:cs typeface="Calibri" panose="020F0502020204030204"/>
            </a:endParaRP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99235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dark-roots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70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ea typeface="新細明體"/>
              <a:cs typeface="Calibri" panose="020F0502020204030204"/>
            </a:endParaRPr>
          </a:p>
          <a:p>
            <a:r>
              <a:rPr lang="en-US" dirty="0" err="1"/>
              <a:t>儘管面對這些阻礙，你決心不再沉溺於陰影</a:t>
            </a:r>
            <a:r>
              <a:rPr lang="en-US" dirty="0"/>
              <a:t>。</a:t>
            </a:r>
          </a:p>
          <a:p>
            <a:r>
              <a:rPr lang="en-US" dirty="0"/>
              <a:t>https://www.stockvault.net/photo/259524/nature-in-winter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465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你選擇勇敢踏出那扇緊閉的門，開始一段全新的旅程。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https://www.stockvault.net/photo/147109/graduation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471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品嚐陌生的美食，學習烹飪，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https://www.stockvault.net/photo/296702/close-up-shot-of-street-food-satay-lok-lok-street-food-asian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35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翻閱新書，走上未知的道路。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https://www.stockvault.net/photo/191108/roadside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66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每一步都是尋找自我的過程，讓你的心跳愈發強烈。</a:t>
            </a:r>
            <a:endParaRPr lang="zh-TW">
              <a:cs typeface="Calibri" panose="020F0502020204030204"/>
            </a:endParaRP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118619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climbing-the-hill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30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這段旅程並非總是充滿色彩，偶爾也會被無聊與乏味侵蝕</a:t>
            </a:r>
            <a:r>
              <a:rPr lang="en-US" dirty="0"/>
              <a:t>。</a:t>
            </a:r>
            <a:endParaRPr lang="zh-TW" altLang="en-US" dirty="0">
              <a:ea typeface="新細明體" panose="02020500000000000000" pitchFamily="18" charset="-120"/>
              <a:cs typeface="Calibri" panose="020F0502020204030204"/>
            </a:endParaRPr>
          </a:p>
          <a:p>
            <a:r>
              <a:rPr lang="en-US" dirty="0"/>
              <a:t>https://www.stockvault.net/photo/138225/frozen-rose</a:t>
            </a:r>
            <a:endParaRPr lang="en-US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77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心中卻浮現一種空虛。你徘徊於課堂的角落</a:t>
            </a:r>
            <a:endParaRPr lang="en-US">
              <a:cs typeface="Calibri"/>
            </a:endParaRPr>
          </a:p>
          <a:p>
            <a:r>
              <a:rPr lang="en-US" b="1" dirty="0"/>
              <a:t>feliphe-schiarolli-hes6nUC1MVc-unsplash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744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渴望的熱情並未總是如影隨形，時常讓你感到困惑。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https://www.stockvault.net/photo/98940/scratched-plastic-surface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558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你無法像他人一樣輕易享受新奇的經歷，心中浮現失落。</a:t>
            </a:r>
            <a:endParaRPr lang="zh-TW">
              <a:cs typeface="Calibri" panose="020F0502020204030204"/>
            </a:endParaRP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96821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painted-wall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386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即使如此，偶爾的發現讓你意識到，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https://www.stockvault.net/photo/192374/vintage-toy-automobile-black-and-white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660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/>
              <a:t>偶爾在嘗試中能夠找到珍貴的瞬間，</a:t>
            </a: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116551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starry-streak-of-light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272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猶如夜空中閃爍的星星，提醒著探索的意義。</a:t>
            </a:r>
            <a:br>
              <a:rPr lang="zh-TW" altLang="en-US" dirty="0">
                <a:ea typeface="新細明體"/>
                <a:cs typeface="+mn-lt"/>
              </a:rPr>
            </a:br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185816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stars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989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在探索中，命運為你打開了一扇新的窗</a:t>
            </a:r>
            <a:r>
              <a:rPr lang="en-US" dirty="0"/>
              <a:t>。</a:t>
            </a:r>
            <a:endParaRPr lang="zh-TW" dirty="0">
              <a:ea typeface="新細明體" panose="02020500000000000000" pitchFamily="18" charset="-120"/>
              <a:cs typeface="Calibri" panose="020F0502020204030204"/>
            </a:endParaRPr>
          </a:p>
          <a:p>
            <a:r>
              <a:rPr lang="en-US" dirty="0"/>
              <a:t>https://www.stockvault.net/photo/99977/window-sunrise</a:t>
            </a:r>
            <a:endParaRPr lang="en-US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39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你驚訝地發現，在某些社交場合中，你竟能展現出意想不到的外向。</a:t>
            </a:r>
            <a:endParaRPr lang="zh-TW">
              <a:ea typeface="新細明體"/>
            </a:endParaRPr>
          </a:p>
          <a:p>
            <a:r>
              <a:rPr lang="en-US" dirty="0"/>
              <a:t>https://www.stockvault.net/photo/144772/graffiti-art-on-wooden-surface</a:t>
            </a:r>
            <a:endParaRPr lang="en-US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932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曾經的自我懷疑漸漸被新發現取代。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https://www.stockvault.net/photo/140872/red-ink-blot-background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722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你明白，自己並不是僵化的標籤，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https://www.stockvault.net/photo/136890/random-numbers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807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而是在不同情境中自由變化的多面體。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https://www.stockvault.net/photo/257188/abstract-colorful-pattern-squares-and-rectangles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58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眼神隨著知識的碎片飄忽不定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https://www.stockvault.net/photo/115360/seagull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671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這一驚喜，如曙光般驟然亮起，讓你對未來充滿期待。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https://www.stockvault.net/photo/142947/glass-dome-interior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671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隨著內心的蜕變</a:t>
            </a:r>
            <a:r>
              <a:rPr lang="en-US" dirty="0"/>
              <a:t>，</a:t>
            </a:r>
            <a:r>
              <a:rPr lang="zh-TW" altLang="en-US"/>
              <a:t>你開始質疑對自我的固有認知</a:t>
            </a:r>
            <a:r>
              <a:rPr lang="en-US" dirty="0"/>
              <a:t>。</a:t>
            </a:r>
            <a:endParaRPr lang="zh-TW" dirty="0"/>
          </a:p>
          <a:p>
            <a:r>
              <a:rPr lang="en-US" dirty="0"/>
              <a:t>https://www.stockvault.net/photo/272807/man-walking-alone-on-city-street</a:t>
            </a:r>
            <a:endParaRPr lang="en-US" dirty="0">
              <a:cs typeface="Calibri"/>
            </a:endParaRPr>
          </a:p>
          <a:p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555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「內向」與「外向」並不是絕對的界限，而是生活多面向的縮影。</a:t>
            </a:r>
            <a:endParaRPr lang="zh-TW">
              <a:ea typeface="新細明體"/>
            </a:endParaRP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195150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wall</a:t>
            </a:r>
            <a:endParaRPr lang="zh-TW" dirty="0">
              <a:ea typeface="新細明體"/>
            </a:endParaRPr>
          </a:p>
          <a:p>
            <a:endParaRPr lang="en-US" altLang="zh-TW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867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你決定拔掉限制自己的標籤，接受多元與變化。</a:t>
            </a:r>
            <a:endParaRPr lang="zh-TW">
              <a:cs typeface="Calibri" panose="020F0502020204030204"/>
            </a:endParaRP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98633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blue-usb-cable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028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在這一刻，你的心靈如大海，開始波濤洶湧，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https://www.stockvault.net/photo/188436/vast-sea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176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揚起勇氣的風帆，向未知的水域航行。</a:t>
            </a:r>
            <a:endParaRPr lang="zh-TW">
              <a:cs typeface="Calibri" panose="020F0502020204030204"/>
            </a:endParaRPr>
          </a:p>
          <a:p>
            <a:r>
              <a:rPr lang="en-US" dirty="0"/>
              <a:t>https://www.stockvault.net/photo/163510/fishing-boat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001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最終，你學會擺脫束縛，走向更加開放的自我</a:t>
            </a:r>
            <a:r>
              <a:rPr lang="en-US" dirty="0"/>
              <a:t>。</a:t>
            </a:r>
          </a:p>
          <a:p>
            <a:r>
              <a:rPr lang="en-US" dirty="0"/>
              <a:t>https://www.stockvault.net/photo/271882/raven-corvus-corax</a:t>
            </a:r>
            <a:endParaRPr lang="en-US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11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不再依賴別人的標準來衡量自己，心中的自由感讓你重新找到了方向。</a:t>
            </a:r>
          </a:p>
          <a:p>
            <a:r>
              <a:rPr lang="zh-TW" dirty="0">
                <a:ea typeface="新細明體"/>
              </a:rPr>
              <a:t>https://www.stockvault.net/photo/</a:t>
            </a:r>
            <a:r>
              <a:rPr lang="en-US" altLang="zh-TW" dirty="0">
                <a:ea typeface="新細明體"/>
              </a:rPr>
              <a:t>271997</a:t>
            </a:r>
            <a:r>
              <a:rPr lang="zh-TW" dirty="0">
                <a:ea typeface="新細明體"/>
              </a:rPr>
              <a:t>/</a:t>
            </a:r>
            <a:r>
              <a:rPr lang="en-US" altLang="zh-TW" dirty="0">
                <a:ea typeface="新細明體"/>
              </a:rPr>
              <a:t>abst</a:t>
            </a:r>
            <a:r>
              <a:rPr lang="zh-TW" dirty="0">
                <a:ea typeface="新細明體"/>
              </a:rPr>
              <a:t>ra</a:t>
            </a:r>
            <a:r>
              <a:rPr lang="en-US" altLang="zh-TW" dirty="0">
                <a:ea typeface="新細明體"/>
              </a:rPr>
              <a:t>ct-particl</a:t>
            </a:r>
            <a:r>
              <a:rPr lang="zh-TW" dirty="0">
                <a:ea typeface="新細明體"/>
              </a:rPr>
              <a:t>e-</a:t>
            </a:r>
            <a:r>
              <a:rPr lang="en-US" altLang="zh-TW" dirty="0">
                <a:ea typeface="新細明體"/>
              </a:rPr>
              <a:t>ba</a:t>
            </a:r>
            <a:r>
              <a:rPr lang="zh-TW" dirty="0">
                <a:ea typeface="新細明體"/>
              </a:rPr>
              <a:t>c</a:t>
            </a:r>
            <a:r>
              <a:rPr lang="en-US" altLang="zh-TW" dirty="0">
                <a:ea typeface="新細明體"/>
              </a:rPr>
              <a:t>kgr</a:t>
            </a:r>
            <a:r>
              <a:rPr lang="zh-TW" dirty="0">
                <a:ea typeface="新細明體"/>
              </a:rPr>
              <a:t>ou</a:t>
            </a:r>
            <a:r>
              <a:rPr lang="en-US" altLang="zh-TW" dirty="0">
                <a:ea typeface="新細明體"/>
              </a:rPr>
              <a:t>nd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28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這段探索的旅程，讓你明白，真正的成長來自於接受與愛自己。</a:t>
            </a:r>
            <a:endParaRPr lang="zh-TW">
              <a:cs typeface="Calibri" panose="020F0502020204030204"/>
            </a:endParaRPr>
          </a:p>
          <a:p>
            <a:r>
              <a:rPr lang="zh-TW" dirty="0">
                <a:ea typeface="新細明體"/>
              </a:rPr>
              <a:t>https://www.stockvault.net/photo/</a:t>
            </a:r>
            <a:r>
              <a:rPr lang="en-US" dirty="0"/>
              <a:t>272807</a:t>
            </a:r>
            <a:r>
              <a:rPr lang="zh-TW" dirty="0">
                <a:ea typeface="新細明體"/>
              </a:rPr>
              <a:t>/</a:t>
            </a:r>
            <a:r>
              <a:rPr lang="en-US" altLang="zh-TW" dirty="0">
                <a:ea typeface="新細明體"/>
              </a:rPr>
              <a:t>man-walking-</a:t>
            </a:r>
            <a:r>
              <a:rPr lang="zh-TW" dirty="0">
                <a:ea typeface="新細明體"/>
              </a:rPr>
              <a:t>a</a:t>
            </a:r>
            <a:r>
              <a:rPr lang="en-US" altLang="zh-TW" dirty="0">
                <a:ea typeface="新細明體"/>
              </a:rPr>
              <a:t>lon</a:t>
            </a:r>
            <a:r>
              <a:rPr lang="zh-TW" dirty="0">
                <a:ea typeface="新細明體"/>
              </a:rPr>
              <a:t>e-o</a:t>
            </a:r>
            <a:r>
              <a:rPr lang="en-US" altLang="zh-TW" dirty="0">
                <a:ea typeface="新細明體"/>
              </a:rPr>
              <a:t>n-city-street</a:t>
            </a:r>
            <a:endParaRPr lang="zh-TW" dirty="0"/>
          </a:p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50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成績優異如絢爛的煙火，卻無法填補心中缺失。</a:t>
            </a:r>
          </a:p>
          <a:p>
            <a:r>
              <a:rPr lang="zh-TW"/>
              <a:t>nathan-dumlao-ewGMqs2tmJI-unsplash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278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你渴望突破學校的框架</a:t>
            </a: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124044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painted-frame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384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尋找屬於自己的熱情，猶如一隻渴望展翅的鳥</a:t>
            </a: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302729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lots-of-peacock-in-the-zoo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6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被籠子所困。</a:t>
            </a:r>
            <a:endParaRPr lang="zh-TW">
              <a:ea typeface="新細明體"/>
              <a:cs typeface="Calibri" panose="020F0502020204030204"/>
            </a:endParaRP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214128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bird-in-the-cage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040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面前有一道無形的牆，阻擋心靈的出路</a:t>
            </a:r>
            <a:r>
              <a:rPr lang="en-US" dirty="0"/>
              <a:t>。</a:t>
            </a:r>
            <a:endParaRPr lang="zh-TW" altLang="en-US" dirty="0">
              <a:ea typeface="新細明體" panose="02020500000000000000" pitchFamily="18" charset="-120"/>
              <a:cs typeface="Calibri" panose="020F0502020204030204"/>
            </a:endParaRPr>
          </a:p>
          <a:p>
            <a:r>
              <a:rPr lang="en-US" dirty="0"/>
              <a:t>https://www.stockvault.net/photo/97040/tree-branches-against-a-wall-and-sky</a:t>
            </a:r>
            <a:endParaRPr lang="en-US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546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社會期待的重壓與自我懷疑交織，</a:t>
            </a:r>
          </a:p>
          <a:p>
            <a:r>
              <a:rPr lang="en-US" altLang="zh-TW" dirty="0">
                <a:ea typeface="新細明體"/>
              </a:rPr>
              <a:t>https://www.stockvault.net/photo/</a:t>
            </a:r>
            <a:r>
              <a:rPr lang="en-US" dirty="0"/>
              <a:t>108907</a:t>
            </a:r>
            <a:r>
              <a:rPr lang="en-US" altLang="zh-TW" dirty="0">
                <a:ea typeface="新細明體"/>
              </a:rPr>
              <a:t>/</a:t>
            </a:r>
            <a:r>
              <a:rPr lang="en-US" dirty="0"/>
              <a:t>rusty-chain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78A7-852D-46A4-A3C8-A3349625CE52}" type="slidenum">
              <a:rPr lang="en-US" altLang="zh-TW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4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3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6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6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4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3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96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3600" y="3070730"/>
            <a:ext cx="4860525" cy="9967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TW" b="1">
                <a:latin typeface="Microsoft JhengHei"/>
                <a:ea typeface="Microsoft JhengHei"/>
              </a:rPr>
              <a:t>故事七步驟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0686" y="4189867"/>
            <a:ext cx="170895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>
                <a:latin typeface="Microsoft JhengHei"/>
                <a:ea typeface="Microsoft JhengHei"/>
              </a:rPr>
              <a:t>校園</a:t>
            </a:r>
            <a:endParaRPr lang="zh-TW" altLang="en-US" b="1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70F2CB-108D-FDC6-2671-4E901D29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鏈條, rust 的圖片&#10;&#10;自動產生的描述">
            <a:extLst>
              <a:ext uri="{FF2B5EF4-FFF2-40B4-BE49-F238E27FC236}">
                <a16:creationId xmlns:a16="http://schemas.microsoft.com/office/drawing/2014/main" id="{1E2E42A4-8D38-2321-D40D-9833414A4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571" y="-1394766"/>
            <a:ext cx="12195142" cy="9150284"/>
          </a:xfrm>
        </p:spPr>
      </p:pic>
    </p:spTree>
    <p:extLst>
      <p:ext uri="{BB962C8B-B14F-4D97-AF65-F5344CB8AC3E}">
        <p14:creationId xmlns:p14="http://schemas.microsoft.com/office/powerpoint/2010/main" val="198409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E9FB8-E089-1437-FFF6-1181BF5E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哺乳動物, 戶外, 動物的鼻子, 陸生動物 的圖片&#10;&#10;自動產生的描述">
            <a:extLst>
              <a:ext uri="{FF2B5EF4-FFF2-40B4-BE49-F238E27FC236}">
                <a16:creationId xmlns:a16="http://schemas.microsoft.com/office/drawing/2014/main" id="{F560D842-2DCD-F0F5-2CA3-3B8AE144F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04"/>
            <a:ext cx="12220754" cy="8147169"/>
          </a:xfrm>
        </p:spPr>
      </p:pic>
    </p:spTree>
    <p:extLst>
      <p:ext uri="{BB962C8B-B14F-4D97-AF65-F5344CB8AC3E}">
        <p14:creationId xmlns:p14="http://schemas.microsoft.com/office/powerpoint/2010/main" val="12181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39EC6-2FFB-E453-7174-85E137FC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水, 行, 公共建設, 光線 的圖片&#10;&#10;自動產生的描述">
            <a:extLst>
              <a:ext uri="{FF2B5EF4-FFF2-40B4-BE49-F238E27FC236}">
                <a16:creationId xmlns:a16="http://schemas.microsoft.com/office/drawing/2014/main" id="{6C06B6C4-6E26-6673-F4C1-71E3221F2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" y="-1259631"/>
            <a:ext cx="12177622" cy="8120830"/>
          </a:xfrm>
        </p:spPr>
      </p:pic>
    </p:spTree>
    <p:extLst>
      <p:ext uri="{BB962C8B-B14F-4D97-AF65-F5344CB8AC3E}">
        <p14:creationId xmlns:p14="http://schemas.microsoft.com/office/powerpoint/2010/main" val="35912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D6DBE-CB98-D5DD-2206-CE008925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繩索, 地面, 結 的圖片&#10;&#10;自動產生的描述">
            <a:extLst>
              <a:ext uri="{FF2B5EF4-FFF2-40B4-BE49-F238E27FC236}">
                <a16:creationId xmlns:a16="http://schemas.microsoft.com/office/drawing/2014/main" id="{B6CDDE7B-7572-0D96-EA74-681B17D2C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5" y="-1175992"/>
            <a:ext cx="12229381" cy="9218762"/>
          </a:xfrm>
        </p:spPr>
      </p:pic>
    </p:spTree>
    <p:extLst>
      <p:ext uri="{BB962C8B-B14F-4D97-AF65-F5344CB8AC3E}">
        <p14:creationId xmlns:p14="http://schemas.microsoft.com/office/powerpoint/2010/main" val="1707448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92631-71FC-65CD-0C4C-43FF0814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藝術, 樹狀 的圖片&#10;&#10;自動產生的描述">
            <a:extLst>
              <a:ext uri="{FF2B5EF4-FFF2-40B4-BE49-F238E27FC236}">
                <a16:creationId xmlns:a16="http://schemas.microsoft.com/office/drawing/2014/main" id="{4D8E503F-9AB3-4A4D-D77E-1FE9C59E4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47385"/>
            <a:ext cx="12206377" cy="8147169"/>
          </a:xfrm>
        </p:spPr>
      </p:pic>
    </p:spTree>
    <p:extLst>
      <p:ext uri="{BB962C8B-B14F-4D97-AF65-F5344CB8AC3E}">
        <p14:creationId xmlns:p14="http://schemas.microsoft.com/office/powerpoint/2010/main" val="344280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戶外, 樹狀, 冬季, 冷凍 的圖片&#10;&#10;自動產生的描述">
            <a:extLst>
              <a:ext uri="{FF2B5EF4-FFF2-40B4-BE49-F238E27FC236}">
                <a16:creationId xmlns:a16="http://schemas.microsoft.com/office/drawing/2014/main" id="{01692938-2DF7-5E35-1164-0B04C90D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7" y="4069"/>
            <a:ext cx="12206377" cy="7404541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456099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3.努力</a:t>
            </a:r>
          </a:p>
        </p:txBody>
      </p:sp>
    </p:spTree>
    <p:extLst>
      <p:ext uri="{BB962C8B-B14F-4D97-AF65-F5344CB8AC3E}">
        <p14:creationId xmlns:p14="http://schemas.microsoft.com/office/powerpoint/2010/main" val="1499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6345C-8A22-5E33-4DB8-A18C2831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紫色, 粉紅色, 視窗, 人員 的圖片&#10;&#10;自動產生的描述">
            <a:extLst>
              <a:ext uri="{FF2B5EF4-FFF2-40B4-BE49-F238E27FC236}">
                <a16:creationId xmlns:a16="http://schemas.microsoft.com/office/drawing/2014/main" id="{016E8D22-6391-1AED-D69A-A491663D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7" y="-2613728"/>
            <a:ext cx="12389688" cy="9908875"/>
          </a:xfrm>
        </p:spPr>
      </p:pic>
    </p:spTree>
    <p:extLst>
      <p:ext uri="{BB962C8B-B14F-4D97-AF65-F5344CB8AC3E}">
        <p14:creationId xmlns:p14="http://schemas.microsoft.com/office/powerpoint/2010/main" val="56647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D7BD0-29DC-4966-8011-841F0F84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食物, 菜餚, 人員, 竹籤、烤肉叉子 的圖片&#10;&#10;自動產生的描述">
            <a:extLst>
              <a:ext uri="{FF2B5EF4-FFF2-40B4-BE49-F238E27FC236}">
                <a16:creationId xmlns:a16="http://schemas.microsoft.com/office/drawing/2014/main" id="{B7B51174-9835-B4DD-6BF4-1638E43B9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04"/>
            <a:ext cx="12192000" cy="8118415"/>
          </a:xfrm>
        </p:spPr>
      </p:pic>
    </p:spTree>
    <p:extLst>
      <p:ext uri="{BB962C8B-B14F-4D97-AF65-F5344CB8AC3E}">
        <p14:creationId xmlns:p14="http://schemas.microsoft.com/office/powerpoint/2010/main" val="312361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37E49A-EC7E-6AA5-CDC5-E6D6EF4F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天空, 橫向, 地平線 的圖片&#10;&#10;自動產生的描述">
            <a:extLst>
              <a:ext uri="{FF2B5EF4-FFF2-40B4-BE49-F238E27FC236}">
                <a16:creationId xmlns:a16="http://schemas.microsoft.com/office/drawing/2014/main" id="{06EC1D2C-33D4-6905-F055-431F542B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50535"/>
            <a:ext cx="12228285" cy="8164285"/>
          </a:xfrm>
        </p:spPr>
      </p:pic>
    </p:spTree>
    <p:extLst>
      <p:ext uri="{BB962C8B-B14F-4D97-AF65-F5344CB8AC3E}">
        <p14:creationId xmlns:p14="http://schemas.microsoft.com/office/powerpoint/2010/main" val="63507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9B405-8D5A-F8DF-FB56-B7EC41B4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黑與白, 沙丘, 大自然, 天空 的圖片&#10;&#10;自動產生的描述">
            <a:extLst>
              <a:ext uri="{FF2B5EF4-FFF2-40B4-BE49-F238E27FC236}">
                <a16:creationId xmlns:a16="http://schemas.microsoft.com/office/drawing/2014/main" id="{07564F3D-1031-EFA0-7981-9449B5B65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04"/>
            <a:ext cx="12192000" cy="8118415"/>
          </a:xfrm>
        </p:spPr>
      </p:pic>
    </p:spTree>
    <p:extLst>
      <p:ext uri="{BB962C8B-B14F-4D97-AF65-F5344CB8AC3E}">
        <p14:creationId xmlns:p14="http://schemas.microsoft.com/office/powerpoint/2010/main" val="233385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傢俱, 室內, 牆, 地板 的圖片&#10;&#10;自動產生的描述">
            <a:extLst>
              <a:ext uri="{FF2B5EF4-FFF2-40B4-BE49-F238E27FC236}">
                <a16:creationId xmlns:a16="http://schemas.microsoft.com/office/drawing/2014/main" id="{55FEAE39-1D6F-942E-0B23-B95A4661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9" y="-5307"/>
            <a:ext cx="12206514" cy="686921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638138-213C-D739-010A-78FC5BE83626}"/>
              </a:ext>
            </a:extLst>
          </p:cNvPr>
          <p:cNvSpPr/>
          <p:nvPr/>
        </p:nvSpPr>
        <p:spPr>
          <a:xfrm>
            <a:off x="215502" y="181252"/>
            <a:ext cx="1472120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200" b="1" dirty="0">
                <a:latin typeface="Microsoft JhengHei"/>
                <a:ea typeface="Microsoft JhengHei"/>
                <a:cs typeface="Arial"/>
              </a:rPr>
              <a:t>1.</a:t>
            </a:r>
            <a:r>
              <a:rPr lang="zh-TW" sz="3200" b="1">
                <a:latin typeface="Microsoft JhengHei"/>
                <a:ea typeface="Microsoft JhengHei"/>
                <a:cs typeface="Arial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7748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黑與白, 水, 落下, 單色 的圖片&#10;&#10;自動產生的描述">
            <a:extLst>
              <a:ext uri="{FF2B5EF4-FFF2-40B4-BE49-F238E27FC236}">
                <a16:creationId xmlns:a16="http://schemas.microsoft.com/office/drawing/2014/main" id="{AEF6392C-A6F0-DB43-570F-D7313FBF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" y="12364"/>
            <a:ext cx="8449143" cy="684649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456099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4.結果</a:t>
            </a:r>
          </a:p>
        </p:txBody>
      </p:sp>
    </p:spTree>
    <p:extLst>
      <p:ext uri="{BB962C8B-B14F-4D97-AF65-F5344CB8AC3E}">
        <p14:creationId xmlns:p14="http://schemas.microsoft.com/office/powerpoint/2010/main" val="14093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C67F6-8E75-84CD-3827-D0E56E53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灰色, 黑色, 黑與白 的圖片&#10;&#10;自動產生的描述">
            <a:extLst>
              <a:ext uri="{FF2B5EF4-FFF2-40B4-BE49-F238E27FC236}">
                <a16:creationId xmlns:a16="http://schemas.microsoft.com/office/drawing/2014/main" id="{33CFCD34-B4C3-0AB8-0A6C-85E7DAFF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47385"/>
            <a:ext cx="12206377" cy="8147169"/>
          </a:xfrm>
        </p:spPr>
      </p:pic>
    </p:spTree>
    <p:extLst>
      <p:ext uri="{BB962C8B-B14F-4D97-AF65-F5344CB8AC3E}">
        <p14:creationId xmlns:p14="http://schemas.microsoft.com/office/powerpoint/2010/main" val="344829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0F8E2-C94D-FF49-A9F3-622BC73D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水, 戶外, 大自然 的圖片&#10;&#10;自動產生的描述">
            <a:extLst>
              <a:ext uri="{FF2B5EF4-FFF2-40B4-BE49-F238E27FC236}">
                <a16:creationId xmlns:a16="http://schemas.microsoft.com/office/drawing/2014/main" id="{20AD84CA-E9B4-47B7-A218-D89C25569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33008"/>
            <a:ext cx="12235132" cy="8219056"/>
          </a:xfrm>
        </p:spPr>
      </p:pic>
    </p:spTree>
    <p:extLst>
      <p:ext uri="{BB962C8B-B14F-4D97-AF65-F5344CB8AC3E}">
        <p14:creationId xmlns:p14="http://schemas.microsoft.com/office/powerpoint/2010/main" val="71770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604C2F-D05A-44A7-CC9A-85557892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輪, 輪胎, 車輛, 陸上交通工具 的圖片&#10;&#10;自動產生的描述">
            <a:extLst>
              <a:ext uri="{FF2B5EF4-FFF2-40B4-BE49-F238E27FC236}">
                <a16:creationId xmlns:a16="http://schemas.microsoft.com/office/drawing/2014/main" id="{5AAA1A81-7B2A-FFD0-6635-EA515239B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53" y="-2139276"/>
            <a:ext cx="12194904" cy="9003101"/>
          </a:xfrm>
        </p:spPr>
      </p:pic>
    </p:spTree>
    <p:extLst>
      <p:ext uri="{BB962C8B-B14F-4D97-AF65-F5344CB8AC3E}">
        <p14:creationId xmlns:p14="http://schemas.microsoft.com/office/powerpoint/2010/main" val="252216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5CF21-AE1B-8799-22EA-1F58E878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夜晚, 光線 的圖片&#10;&#10;自動產生的描述">
            <a:extLst>
              <a:ext uri="{FF2B5EF4-FFF2-40B4-BE49-F238E27FC236}">
                <a16:creationId xmlns:a16="http://schemas.microsoft.com/office/drawing/2014/main" id="{8D20E73C-1430-EA18-4750-89D3DA61B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02566" y="-7200"/>
            <a:ext cx="10466718" cy="6866798"/>
          </a:xfrm>
        </p:spPr>
      </p:pic>
    </p:spTree>
    <p:extLst>
      <p:ext uri="{BB962C8B-B14F-4D97-AF65-F5344CB8AC3E}">
        <p14:creationId xmlns:p14="http://schemas.microsoft.com/office/powerpoint/2010/main" val="329810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2B4D6-78AD-63FF-E03A-FDC54D72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天空, 戶外, 星座, 天文學 的圖片&#10;&#10;自動產生的描述">
            <a:extLst>
              <a:ext uri="{FF2B5EF4-FFF2-40B4-BE49-F238E27FC236}">
                <a16:creationId xmlns:a16="http://schemas.microsoft.com/office/drawing/2014/main" id="{3BE0CE52-F266-DE43-E142-C131AAD2F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810"/>
            <a:ext cx="12192000" cy="8119228"/>
          </a:xfrm>
        </p:spPr>
      </p:pic>
    </p:spTree>
    <p:extLst>
      <p:ext uri="{BB962C8B-B14F-4D97-AF65-F5344CB8AC3E}">
        <p14:creationId xmlns:p14="http://schemas.microsoft.com/office/powerpoint/2010/main" val="1833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 descr="一張含有 視窗, 天空, 建築, 戶外 的圖片&#10;&#10;自動產生的描述">
            <a:extLst>
              <a:ext uri="{FF2B5EF4-FFF2-40B4-BE49-F238E27FC236}">
                <a16:creationId xmlns:a16="http://schemas.microsoft.com/office/drawing/2014/main" id="{33A3E185-FDAB-276B-0C2F-C1EFD8A0A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818" t="6641" r="6818" b="5940"/>
          <a:stretch/>
        </p:blipFill>
        <p:spPr>
          <a:xfrm>
            <a:off x="2583" y="56383"/>
            <a:ext cx="6272749" cy="6749805"/>
          </a:xfr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513609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5.意外</a:t>
            </a:r>
          </a:p>
        </p:txBody>
      </p:sp>
    </p:spTree>
    <p:extLst>
      <p:ext uri="{BB962C8B-B14F-4D97-AF65-F5344CB8AC3E}">
        <p14:creationId xmlns:p14="http://schemas.microsoft.com/office/powerpoint/2010/main" val="228517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886E-405D-FF75-9D50-91D932A2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 descr="一張含有 油畫, 顏料, 現代藝術, 美術漆 的圖片&#10;&#10;自動產生的描述">
            <a:extLst>
              <a:ext uri="{FF2B5EF4-FFF2-40B4-BE49-F238E27FC236}">
                <a16:creationId xmlns:a16="http://schemas.microsoft.com/office/drawing/2014/main" id="{BB92CF0D-DFAF-FC98-251C-DEB267113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419004" y="-1506672"/>
            <a:ext cx="9368367" cy="12367402"/>
          </a:xfrm>
        </p:spPr>
      </p:pic>
    </p:spTree>
    <p:extLst>
      <p:ext uri="{BB962C8B-B14F-4D97-AF65-F5344CB8AC3E}">
        <p14:creationId xmlns:p14="http://schemas.microsoft.com/office/powerpoint/2010/main" val="13389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A0326-CF14-3F17-DB67-BFD53DFC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7CFBDC0-50E6-B57B-1E95-67E3C20B0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0" y="2951"/>
            <a:ext cx="12227352" cy="9218762"/>
          </a:xfrm>
        </p:spPr>
      </p:pic>
    </p:spTree>
    <p:extLst>
      <p:ext uri="{BB962C8B-B14F-4D97-AF65-F5344CB8AC3E}">
        <p14:creationId xmlns:p14="http://schemas.microsoft.com/office/powerpoint/2010/main" val="2081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75CE3-3AB0-87F1-5A1D-96A58A0C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筆跡, 字型, 文字, 數字 的圖片&#10;&#10;自動產生的描述">
            <a:extLst>
              <a:ext uri="{FF2B5EF4-FFF2-40B4-BE49-F238E27FC236}">
                <a16:creationId xmlns:a16="http://schemas.microsoft.com/office/drawing/2014/main" id="{3E95B102-A525-414A-9556-515508F84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824639" y="-2383690"/>
            <a:ext cx="10557100" cy="12381780"/>
          </a:xfrm>
        </p:spPr>
      </p:pic>
    </p:spTree>
    <p:extLst>
      <p:ext uri="{BB962C8B-B14F-4D97-AF65-F5344CB8AC3E}">
        <p14:creationId xmlns:p14="http://schemas.microsoft.com/office/powerpoint/2010/main" val="340919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傢俱, 室內, 資料表, 牆 的圖片&#10;&#10;自動產生的描述">
            <a:extLst>
              <a:ext uri="{FF2B5EF4-FFF2-40B4-BE49-F238E27FC236}">
                <a16:creationId xmlns:a16="http://schemas.microsoft.com/office/drawing/2014/main" id="{81A69C59-82C6-7E17-3D4B-AC39DB12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" r="-184" b="15331"/>
          <a:stretch/>
        </p:blipFill>
        <p:spPr>
          <a:xfrm>
            <a:off x="-1983" y="-1315"/>
            <a:ext cx="12214433" cy="68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1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9FC85-A8E1-4188-72FE-7F24638B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鮮豔, 圖形, Rectangle, 設計 的圖片&#10;&#10;自動產生的描述">
            <a:extLst>
              <a:ext uri="{FF2B5EF4-FFF2-40B4-BE49-F238E27FC236}">
                <a16:creationId xmlns:a16="http://schemas.microsoft.com/office/drawing/2014/main" id="{ABF103BF-35F0-4BBF-D340-F7152099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032" y="-471502"/>
            <a:ext cx="12263574" cy="8514271"/>
          </a:xfrm>
        </p:spPr>
      </p:pic>
    </p:spTree>
    <p:extLst>
      <p:ext uri="{BB962C8B-B14F-4D97-AF65-F5344CB8AC3E}">
        <p14:creationId xmlns:p14="http://schemas.microsoft.com/office/powerpoint/2010/main" val="393317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8220C-9A21-5CCB-AE50-18136F39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天空, 對稱, 採光, 建築 的圖片&#10;&#10;自動產生的描述">
            <a:extLst>
              <a:ext uri="{FF2B5EF4-FFF2-40B4-BE49-F238E27FC236}">
                <a16:creationId xmlns:a16="http://schemas.microsoft.com/office/drawing/2014/main" id="{98290662-4BF6-2B27-C133-ECE90F597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562981" y="-2526728"/>
            <a:ext cx="9599561" cy="12755591"/>
          </a:xfrm>
        </p:spPr>
      </p:pic>
    </p:spTree>
    <p:extLst>
      <p:ext uri="{BB962C8B-B14F-4D97-AF65-F5344CB8AC3E}">
        <p14:creationId xmlns:p14="http://schemas.microsoft.com/office/powerpoint/2010/main" val="213027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霧, 人員, 服裝, 男人 的圖片&#10;&#10;自動產生的描述">
            <a:extLst>
              <a:ext uri="{FF2B5EF4-FFF2-40B4-BE49-F238E27FC236}">
                <a16:creationId xmlns:a16="http://schemas.microsoft.com/office/drawing/2014/main" id="{A1D7F071-4791-DEFD-B5F1-D46762AFB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3" y="3466"/>
            <a:ext cx="12213771" cy="7469376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542364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6.轉折</a:t>
            </a:r>
          </a:p>
        </p:txBody>
      </p:sp>
    </p:spTree>
    <p:extLst>
      <p:ext uri="{BB962C8B-B14F-4D97-AF65-F5344CB8AC3E}">
        <p14:creationId xmlns:p14="http://schemas.microsoft.com/office/powerpoint/2010/main" val="3259259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1BA9B-A901-4800-018C-902FB96D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黑暗, 黑色, 黑與白, 光線 的圖片&#10;&#10;自動產生的描述">
            <a:extLst>
              <a:ext uri="{FF2B5EF4-FFF2-40B4-BE49-F238E27FC236}">
                <a16:creationId xmlns:a16="http://schemas.microsoft.com/office/drawing/2014/main" id="{0B47461F-DF12-910D-3737-1A338265B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33677"/>
            <a:ext cx="10341428" cy="6894285"/>
          </a:xfrm>
        </p:spPr>
      </p:pic>
    </p:spTree>
    <p:extLst>
      <p:ext uri="{BB962C8B-B14F-4D97-AF65-F5344CB8AC3E}">
        <p14:creationId xmlns:p14="http://schemas.microsoft.com/office/powerpoint/2010/main" val="263445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44F06-B6C8-3943-33F6-72995BD3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纜線, 電氣線路, 連接器 的圖片&#10;&#10;自動產生的描述">
            <a:extLst>
              <a:ext uri="{FF2B5EF4-FFF2-40B4-BE49-F238E27FC236}">
                <a16:creationId xmlns:a16="http://schemas.microsoft.com/office/drawing/2014/main" id="{4FDA65CD-8BC6-F02A-8940-87F59BDA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2395" y="-1020"/>
            <a:ext cx="12233247" cy="9165771"/>
          </a:xfrm>
        </p:spPr>
      </p:pic>
    </p:spTree>
    <p:extLst>
      <p:ext uri="{BB962C8B-B14F-4D97-AF65-F5344CB8AC3E}">
        <p14:creationId xmlns:p14="http://schemas.microsoft.com/office/powerpoint/2010/main" val="230772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B1A28-5874-3129-8EDC-3BECBECB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天空, 水, 海灘 的圖片&#10;&#10;自動產生的描述">
            <a:extLst>
              <a:ext uri="{FF2B5EF4-FFF2-40B4-BE49-F238E27FC236}">
                <a16:creationId xmlns:a16="http://schemas.microsoft.com/office/drawing/2014/main" id="{81BFD0E8-071A-AA8B-EB75-C0420AE97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289163"/>
            <a:ext cx="12213771" cy="8149771"/>
          </a:xfrm>
        </p:spPr>
      </p:pic>
    </p:spTree>
    <p:extLst>
      <p:ext uri="{BB962C8B-B14F-4D97-AF65-F5344CB8AC3E}">
        <p14:creationId xmlns:p14="http://schemas.microsoft.com/office/powerpoint/2010/main" val="329103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AC7582-CE94-7F88-62BC-8943E2E5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運輸, 船隻, 天空 的圖片&#10;&#10;自動產生的描述">
            <a:extLst>
              <a:ext uri="{FF2B5EF4-FFF2-40B4-BE49-F238E27FC236}">
                <a16:creationId xmlns:a16="http://schemas.microsoft.com/office/drawing/2014/main" id="{52BC841B-211C-B040-775F-4183CD91E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1600" y="-1405277"/>
            <a:ext cx="12387942" cy="8265885"/>
          </a:xfrm>
        </p:spPr>
      </p:pic>
    </p:spTree>
    <p:extLst>
      <p:ext uri="{BB962C8B-B14F-4D97-AF65-F5344CB8AC3E}">
        <p14:creationId xmlns:p14="http://schemas.microsoft.com/office/powerpoint/2010/main" val="122939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 descr="一張含有 鳥類, 戶外, 喙, 野生動物 的圖片&#10;&#10;自動產生的描述">
            <a:extLst>
              <a:ext uri="{FF2B5EF4-FFF2-40B4-BE49-F238E27FC236}">
                <a16:creationId xmlns:a16="http://schemas.microsoft.com/office/drawing/2014/main" id="{28C52455-A1EF-856B-B24F-9CEAFE5C6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608"/>
            <a:ext cx="12235542" cy="8171542"/>
          </a:xfr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585496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7.結局</a:t>
            </a:r>
          </a:p>
        </p:txBody>
      </p:sp>
    </p:spTree>
    <p:extLst>
      <p:ext uri="{BB962C8B-B14F-4D97-AF65-F5344CB8AC3E}">
        <p14:creationId xmlns:p14="http://schemas.microsoft.com/office/powerpoint/2010/main" val="19958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8F8A9-38F2-558D-CBE5-D1B684F2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煙火, 黃金, 新年, 夜晚 的圖片&#10;&#10;自動產生的描述">
            <a:extLst>
              <a:ext uri="{FF2B5EF4-FFF2-40B4-BE49-F238E27FC236}">
                <a16:creationId xmlns:a16="http://schemas.microsoft.com/office/drawing/2014/main" id="{28F5D884-8DA3-94CA-913B-6A77322B8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08"/>
            <a:ext cx="12213771" cy="6868456"/>
          </a:xfrm>
        </p:spPr>
      </p:pic>
    </p:spTree>
    <p:extLst>
      <p:ext uri="{BB962C8B-B14F-4D97-AF65-F5344CB8AC3E}">
        <p14:creationId xmlns:p14="http://schemas.microsoft.com/office/powerpoint/2010/main" val="345992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4074E-4D11-6A1D-61C4-6C581CA7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戶外, 服裝, 人員, 街道 的圖片&#10;&#10;自動產生的描述">
            <a:extLst>
              <a:ext uri="{FF2B5EF4-FFF2-40B4-BE49-F238E27FC236}">
                <a16:creationId xmlns:a16="http://schemas.microsoft.com/office/drawing/2014/main" id="{BA423B20-48AD-AA61-A5CE-5C840FF87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3" y="-269533"/>
            <a:ext cx="12208145" cy="8773885"/>
          </a:xfrm>
        </p:spPr>
      </p:pic>
    </p:spTree>
    <p:extLst>
      <p:ext uri="{BB962C8B-B14F-4D97-AF65-F5344CB8AC3E}">
        <p14:creationId xmlns:p14="http://schemas.microsoft.com/office/powerpoint/2010/main" val="52332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鳥類, 水鳥, 易受騙的人, 海鷗 的圖片&#10;&#10;自動產生的描述">
            <a:extLst>
              <a:ext uri="{FF2B5EF4-FFF2-40B4-BE49-F238E27FC236}">
                <a16:creationId xmlns:a16="http://schemas.microsoft.com/office/drawing/2014/main" id="{CD8CF82D-AA70-6356-7B9B-C8B640E1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7" y="-2348"/>
            <a:ext cx="12196240" cy="81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9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室內, 傢俱, 房間, 音樂廳 的圖片&#10;&#10;自動產生的描述">
            <a:extLst>
              <a:ext uri="{FF2B5EF4-FFF2-40B4-BE49-F238E27FC236}">
                <a16:creationId xmlns:a16="http://schemas.microsoft.com/office/drawing/2014/main" id="{5F185DB6-456C-6706-5A88-BD51EF73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" y="-656547"/>
            <a:ext cx="12213771" cy="81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油畫, 顏料, 藝術, 黃色 的圖片&#10;&#10;自動產生的描述">
            <a:extLst>
              <a:ext uri="{FF2B5EF4-FFF2-40B4-BE49-F238E27FC236}">
                <a16:creationId xmlns:a16="http://schemas.microsoft.com/office/drawing/2014/main" id="{5C0FA429-7949-9876-EBE9-51F6BEF2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44" y="784"/>
            <a:ext cx="10090512" cy="68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1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金屬絲網圍欄, 鐵絲網柵欄, 濾網, 建築 的圖片&#10;&#10;自動產生的描述">
            <a:extLst>
              <a:ext uri="{FF2B5EF4-FFF2-40B4-BE49-F238E27FC236}">
                <a16:creationId xmlns:a16="http://schemas.microsoft.com/office/drawing/2014/main" id="{AB352297-D7CC-30BC-B174-06503E93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3" y="2506"/>
            <a:ext cx="12184742" cy="91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籠, 建築, 鳥類, 寵物用品 的圖片&#10;&#10;自動產生的描述">
            <a:extLst>
              <a:ext uri="{FF2B5EF4-FFF2-40B4-BE49-F238E27FC236}">
                <a16:creationId xmlns:a16="http://schemas.microsoft.com/office/drawing/2014/main" id="{5ACD753A-A0AC-AE63-918E-7F9F2492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31" y="1609"/>
            <a:ext cx="6219201" cy="6850742"/>
          </a:xfrm>
          <a:prstGeom prst="rect">
            <a:avLst/>
          </a:prstGeom>
        </p:spPr>
      </p:pic>
      <p:pic>
        <p:nvPicPr>
          <p:cNvPr id="3" name="圖片 2" descr="一張含有 籠, 建築, 鳥類, 寵物用品 的圖片&#10;&#10;自動產生的描述">
            <a:extLst>
              <a:ext uri="{FF2B5EF4-FFF2-40B4-BE49-F238E27FC236}">
                <a16:creationId xmlns:a16="http://schemas.microsoft.com/office/drawing/2014/main" id="{78C97073-6D84-4555-28FA-21B27400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012" y="1608"/>
            <a:ext cx="6219201" cy="68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3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樹狀, 戶外, 大自然 的圖片&#10;&#10;自動產生的描述">
            <a:extLst>
              <a:ext uri="{FF2B5EF4-FFF2-40B4-BE49-F238E27FC236}">
                <a16:creationId xmlns:a16="http://schemas.microsoft.com/office/drawing/2014/main" id="{3C78EBE4-2602-94D4-04AA-F87B1FBD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" y="786"/>
            <a:ext cx="12195142" cy="916599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D9B713A2-B6E7-B16E-E5DF-1961068ADC72}"/>
              </a:ext>
            </a:extLst>
          </p:cNvPr>
          <p:cNvSpPr/>
          <p:nvPr/>
        </p:nvSpPr>
        <p:spPr>
          <a:xfrm>
            <a:off x="215502" y="181252"/>
            <a:ext cx="1415784" cy="580885"/>
          </a:xfrm>
          <a:prstGeom prst="round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latin typeface="Microsoft JhengHei"/>
                <a:ea typeface="Microsoft JhengHei"/>
                <a:cs typeface="Arial"/>
              </a:rPr>
              <a:t>2.阻礙</a:t>
            </a:r>
          </a:p>
        </p:txBody>
      </p:sp>
    </p:spTree>
    <p:extLst>
      <p:ext uri="{BB962C8B-B14F-4D97-AF65-F5344CB8AC3E}">
        <p14:creationId xmlns:p14="http://schemas.microsoft.com/office/powerpoint/2010/main" val="31588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39</Slides>
  <Notes>38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Office Theme</vt:lpstr>
      <vt:lpstr>故事七步驟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583</cp:revision>
  <dcterms:created xsi:type="dcterms:W3CDTF">2024-10-03T12:50:16Z</dcterms:created>
  <dcterms:modified xsi:type="dcterms:W3CDTF">2024-10-19T09:14:42Z</dcterms:modified>
</cp:coreProperties>
</file>